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99" r:id="rId3"/>
    <p:sldId id="300" r:id="rId4"/>
    <p:sldId id="301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76" r:id="rId19"/>
    <p:sldId id="277" r:id="rId20"/>
    <p:sldId id="278" r:id="rId21"/>
    <p:sldId id="279" r:id="rId22"/>
    <p:sldId id="259" r:id="rId23"/>
    <p:sldId id="260" r:id="rId24"/>
    <p:sldId id="281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344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1ED45-A636-479F-B554-A5BEA664DE14}" type="doc">
      <dgm:prSet loTypeId="urn:microsoft.com/office/officeart/2005/8/layout/hProcess10" loCatId="pictur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543B38A-E5BF-4F48-B094-1F96EC672A35}">
      <dgm:prSet phldrT="[Текст]"/>
      <dgm:spPr/>
      <dgm:t>
        <a:bodyPr/>
        <a:lstStyle/>
        <a:p>
          <a:pPr algn="l"/>
          <a:r>
            <a:rPr lang="ru-RU" b="1" dirty="0" smtClean="0"/>
            <a:t>5 учебных корпусов</a:t>
          </a:r>
        </a:p>
        <a:p>
          <a:pPr algn="l"/>
          <a:endParaRPr lang="ru-RU" b="1" dirty="0" smtClean="0"/>
        </a:p>
        <a:p>
          <a:pPr algn="l"/>
          <a:r>
            <a:rPr lang="ru-RU" b="1" dirty="0" smtClean="0"/>
            <a:t>2 благоустроенных общежития</a:t>
          </a:r>
          <a:endParaRPr lang="ru-RU" b="1" dirty="0"/>
        </a:p>
      </dgm:t>
    </dgm:pt>
    <dgm:pt modelId="{F8B7FC76-9DE1-4C8F-8F5E-7F75E75D86CA}" type="parTrans" cxnId="{F556770E-21E2-40F1-970C-33EB7D35FF14}">
      <dgm:prSet/>
      <dgm:spPr/>
      <dgm:t>
        <a:bodyPr/>
        <a:lstStyle/>
        <a:p>
          <a:endParaRPr lang="ru-RU"/>
        </a:p>
      </dgm:t>
    </dgm:pt>
    <dgm:pt modelId="{4D3AD26C-C9C9-44E5-892E-F6D2814CF25E}" type="sibTrans" cxnId="{F556770E-21E2-40F1-970C-33EB7D35FF14}">
      <dgm:prSet/>
      <dgm:spPr/>
      <dgm:t>
        <a:bodyPr/>
        <a:lstStyle/>
        <a:p>
          <a:endParaRPr lang="ru-RU"/>
        </a:p>
      </dgm:t>
    </dgm:pt>
    <dgm:pt modelId="{29BE1B7E-DBFC-4363-A6AE-75AA14219688}">
      <dgm:prSet phldrT="[Текст]"/>
      <dgm:spPr/>
      <dgm:t>
        <a:bodyPr/>
        <a:lstStyle/>
        <a:p>
          <a:pPr algn="l"/>
          <a:r>
            <a:rPr lang="ru-RU" b="1" dirty="0" smtClean="0"/>
            <a:t>Легкоатлетический манеж</a:t>
          </a:r>
        </a:p>
        <a:p>
          <a:pPr algn="l"/>
          <a:endParaRPr lang="ru-RU" b="1" dirty="0" smtClean="0"/>
        </a:p>
        <a:p>
          <a:pPr algn="l"/>
          <a:r>
            <a:rPr lang="ru-RU" b="1" dirty="0" smtClean="0"/>
            <a:t>Спортивные залы</a:t>
          </a:r>
        </a:p>
        <a:p>
          <a:pPr algn="l"/>
          <a:endParaRPr lang="ru-RU" b="1" dirty="0" smtClean="0"/>
        </a:p>
        <a:p>
          <a:pPr algn="l"/>
          <a:r>
            <a:rPr lang="ru-RU" b="1" dirty="0" smtClean="0"/>
            <a:t>Танцевальный зал</a:t>
          </a:r>
          <a:endParaRPr lang="ru-RU" b="1" dirty="0"/>
        </a:p>
      </dgm:t>
    </dgm:pt>
    <dgm:pt modelId="{39BFB0C2-1D3D-4492-A611-7A604E85EA59}" type="sibTrans" cxnId="{BACC2900-AA8C-4027-B616-C2E38989B020}">
      <dgm:prSet/>
      <dgm:spPr/>
      <dgm:t>
        <a:bodyPr/>
        <a:lstStyle/>
        <a:p>
          <a:endParaRPr lang="ru-RU"/>
        </a:p>
      </dgm:t>
    </dgm:pt>
    <dgm:pt modelId="{7CCDFEAA-9047-4B47-9649-98026C2EF1AE}" type="parTrans" cxnId="{BACC2900-AA8C-4027-B616-C2E38989B020}">
      <dgm:prSet/>
      <dgm:spPr/>
      <dgm:t>
        <a:bodyPr/>
        <a:lstStyle/>
        <a:p>
          <a:endParaRPr lang="ru-RU"/>
        </a:p>
      </dgm:t>
    </dgm:pt>
    <dgm:pt modelId="{37AC2A27-6298-4F9C-A770-232CA2610BF9}">
      <dgm:prSet phldrT="[Текст]" custT="1"/>
      <dgm:spPr/>
      <dgm:t>
        <a:bodyPr/>
        <a:lstStyle/>
        <a:p>
          <a:pPr algn="l"/>
          <a:r>
            <a:rPr lang="ru-RU" sz="1600" b="1" dirty="0" err="1" smtClean="0"/>
            <a:t>Медиацентр</a:t>
          </a:r>
          <a:endParaRPr lang="ru-RU" sz="1600" b="1" dirty="0" smtClean="0"/>
        </a:p>
        <a:p>
          <a:pPr algn="r"/>
          <a:r>
            <a:rPr lang="ru-RU" sz="1600" b="1" dirty="0" smtClean="0"/>
            <a:t>Научные лаборатории</a:t>
          </a:r>
        </a:p>
        <a:p>
          <a:pPr algn="l"/>
          <a:r>
            <a:rPr lang="ru-RU" sz="1600" b="1" dirty="0" smtClean="0"/>
            <a:t>Мастерские</a:t>
          </a:r>
        </a:p>
        <a:p>
          <a:pPr algn="r"/>
          <a:r>
            <a:rPr lang="ru-RU" sz="1600" b="1" dirty="0" smtClean="0"/>
            <a:t>Планетарий  </a:t>
          </a:r>
          <a:endParaRPr lang="ru-RU" sz="1600" b="1" dirty="0"/>
        </a:p>
      </dgm:t>
    </dgm:pt>
    <dgm:pt modelId="{E6B022B4-08A7-480C-BEBD-3026658370AC}" type="sibTrans" cxnId="{5F77939B-DD94-40B6-BA05-06787DE1F72D}">
      <dgm:prSet/>
      <dgm:spPr/>
      <dgm:t>
        <a:bodyPr/>
        <a:lstStyle/>
        <a:p>
          <a:endParaRPr lang="ru-RU"/>
        </a:p>
      </dgm:t>
    </dgm:pt>
    <dgm:pt modelId="{26A4F32B-ED80-49EB-8507-8E7B4C0903CA}" type="parTrans" cxnId="{5F77939B-DD94-40B6-BA05-06787DE1F72D}">
      <dgm:prSet/>
      <dgm:spPr/>
      <dgm:t>
        <a:bodyPr/>
        <a:lstStyle/>
        <a:p>
          <a:endParaRPr lang="ru-RU"/>
        </a:p>
      </dgm:t>
    </dgm:pt>
    <dgm:pt modelId="{C76E7DE8-D4CF-4F69-A3D0-2C62B30BFD67}" type="pres">
      <dgm:prSet presAssocID="{42C1ED45-A636-479F-B554-A5BEA664DE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F31E75-4E3A-438E-B03C-56FD96B60A3C}" type="pres">
      <dgm:prSet presAssocID="{A543B38A-E5BF-4F48-B094-1F96EC672A35}" presName="composite" presStyleCnt="0"/>
      <dgm:spPr/>
      <dgm:t>
        <a:bodyPr/>
        <a:lstStyle/>
        <a:p>
          <a:endParaRPr lang="ru-RU"/>
        </a:p>
      </dgm:t>
    </dgm:pt>
    <dgm:pt modelId="{4179EF9A-7532-4805-B35A-A7CB77212192}" type="pres">
      <dgm:prSet presAssocID="{A543B38A-E5BF-4F48-B094-1F96EC672A35}" presName="imagSh" presStyleLbl="bgImgPlace1" presStyleIdx="0" presStyleCnt="3" custScaleX="125027" custLinFactNeighborX="399" custLinFactNeighborY="-2099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3F437130-874A-4A5D-9B3D-5297CF25AB4E}" type="pres">
      <dgm:prSet presAssocID="{A543B38A-E5BF-4F48-B094-1F96EC672A35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27748-6A05-40A6-A913-29CD974F458B}" type="pres">
      <dgm:prSet presAssocID="{4D3AD26C-C9C9-44E5-892E-F6D2814CF25E}" presName="sibTrans" presStyleLbl="sibTrans2D1" presStyleIdx="0" presStyleCnt="2" custScaleX="177236"/>
      <dgm:spPr/>
      <dgm:t>
        <a:bodyPr/>
        <a:lstStyle/>
        <a:p>
          <a:endParaRPr lang="ru-RU"/>
        </a:p>
      </dgm:t>
    </dgm:pt>
    <dgm:pt modelId="{179F3A61-6C41-426E-A485-F8B00EE43CC3}" type="pres">
      <dgm:prSet presAssocID="{4D3AD26C-C9C9-44E5-892E-F6D2814CF25E}" presName="connTx" presStyleLbl="sibTrans2D1" presStyleIdx="0" presStyleCnt="2"/>
      <dgm:spPr/>
      <dgm:t>
        <a:bodyPr/>
        <a:lstStyle/>
        <a:p>
          <a:endParaRPr lang="ru-RU"/>
        </a:p>
      </dgm:t>
    </dgm:pt>
    <dgm:pt modelId="{0851D8B4-8AB6-43ED-A676-97DEF7144C41}" type="pres">
      <dgm:prSet presAssocID="{29BE1B7E-DBFC-4363-A6AE-75AA14219688}" presName="composite" presStyleCnt="0"/>
      <dgm:spPr/>
      <dgm:t>
        <a:bodyPr/>
        <a:lstStyle/>
        <a:p>
          <a:endParaRPr lang="ru-RU"/>
        </a:p>
      </dgm:t>
    </dgm:pt>
    <dgm:pt modelId="{E2544642-8AC3-44DE-99AB-6E2843C52C7A}" type="pres">
      <dgm:prSet presAssocID="{29BE1B7E-DBFC-4363-A6AE-75AA14219688}" presName="imagSh" presStyleLbl="bgImgPlace1" presStyleIdx="1" presStyleCnt="3" custScaleX="116097" custLinFactNeighborX="4125" custLinFactNeighborY="-2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9830F8DD-3FCC-4D73-8B9F-C5B668CC4A9A}" type="pres">
      <dgm:prSet presAssocID="{29BE1B7E-DBFC-4363-A6AE-75AA14219688}" presName="txNode" presStyleLbl="node1" presStyleIdx="1" presStyleCnt="3" custLinFactNeighborX="6949" custLinFactNeighborY="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B60F5-1847-4C09-9690-62CD242E79B8}" type="pres">
      <dgm:prSet presAssocID="{39BFB0C2-1D3D-4492-A611-7A604E85EA59}" presName="sibTrans" presStyleLbl="sibTrans2D1" presStyleIdx="1" presStyleCnt="2" custScaleX="199962"/>
      <dgm:spPr/>
      <dgm:t>
        <a:bodyPr/>
        <a:lstStyle/>
        <a:p>
          <a:endParaRPr lang="ru-RU"/>
        </a:p>
      </dgm:t>
    </dgm:pt>
    <dgm:pt modelId="{CD222850-FA2D-4001-94E4-EFE761AFB6F8}" type="pres">
      <dgm:prSet presAssocID="{39BFB0C2-1D3D-4492-A611-7A604E85EA59}" presName="connTx" presStyleLbl="sibTrans2D1" presStyleIdx="1" presStyleCnt="2"/>
      <dgm:spPr/>
      <dgm:t>
        <a:bodyPr/>
        <a:lstStyle/>
        <a:p>
          <a:endParaRPr lang="ru-RU"/>
        </a:p>
      </dgm:t>
    </dgm:pt>
    <dgm:pt modelId="{1D3A87F4-3213-42F9-8C79-60BD1F1AB5D4}" type="pres">
      <dgm:prSet presAssocID="{37AC2A27-6298-4F9C-A770-232CA2610BF9}" presName="composite" presStyleCnt="0"/>
      <dgm:spPr/>
      <dgm:t>
        <a:bodyPr/>
        <a:lstStyle/>
        <a:p>
          <a:endParaRPr lang="ru-RU"/>
        </a:p>
      </dgm:t>
    </dgm:pt>
    <dgm:pt modelId="{F753BAE5-AF56-4F28-AC3E-566FEFB00D24}" type="pres">
      <dgm:prSet presAssocID="{37AC2A27-6298-4F9C-A770-232CA2610BF9}" presName="imagSh" presStyleLbl="bgImgPlace1" presStyleIdx="2" presStyleCnt="3" custLinFactNeighborX="1117" custLinFactNeighborY="-1981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  <dgm:pt modelId="{1E977A06-D826-4AAE-BB26-61B5E4481194}" type="pres">
      <dgm:prSet presAssocID="{37AC2A27-6298-4F9C-A770-232CA2610BF9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77939B-DD94-40B6-BA05-06787DE1F72D}" srcId="{42C1ED45-A636-479F-B554-A5BEA664DE14}" destId="{37AC2A27-6298-4F9C-A770-232CA2610BF9}" srcOrd="2" destOrd="0" parTransId="{26A4F32B-ED80-49EB-8507-8E7B4C0903CA}" sibTransId="{E6B022B4-08A7-480C-BEBD-3026658370AC}"/>
    <dgm:cxn modelId="{F556770E-21E2-40F1-970C-33EB7D35FF14}" srcId="{42C1ED45-A636-479F-B554-A5BEA664DE14}" destId="{A543B38A-E5BF-4F48-B094-1F96EC672A35}" srcOrd="0" destOrd="0" parTransId="{F8B7FC76-9DE1-4C8F-8F5E-7F75E75D86CA}" sibTransId="{4D3AD26C-C9C9-44E5-892E-F6D2814CF25E}"/>
    <dgm:cxn modelId="{3EBFE720-52A1-446B-8552-A8E1C14EF11D}" type="presOf" srcId="{29BE1B7E-DBFC-4363-A6AE-75AA14219688}" destId="{9830F8DD-3FCC-4D73-8B9F-C5B668CC4A9A}" srcOrd="0" destOrd="0" presId="urn:microsoft.com/office/officeart/2005/8/layout/hProcess10"/>
    <dgm:cxn modelId="{7D5577B4-F9C6-48F5-9115-E0CC40644C65}" type="presOf" srcId="{39BFB0C2-1D3D-4492-A611-7A604E85EA59}" destId="{CD222850-FA2D-4001-94E4-EFE761AFB6F8}" srcOrd="1" destOrd="0" presId="urn:microsoft.com/office/officeart/2005/8/layout/hProcess10"/>
    <dgm:cxn modelId="{BACC2900-AA8C-4027-B616-C2E38989B020}" srcId="{42C1ED45-A636-479F-B554-A5BEA664DE14}" destId="{29BE1B7E-DBFC-4363-A6AE-75AA14219688}" srcOrd="1" destOrd="0" parTransId="{7CCDFEAA-9047-4B47-9649-98026C2EF1AE}" sibTransId="{39BFB0C2-1D3D-4492-A611-7A604E85EA59}"/>
    <dgm:cxn modelId="{8C24CEA4-0A0B-4C81-BE16-587BA829C173}" type="presOf" srcId="{4D3AD26C-C9C9-44E5-892E-F6D2814CF25E}" destId="{179F3A61-6C41-426E-A485-F8B00EE43CC3}" srcOrd="1" destOrd="0" presId="urn:microsoft.com/office/officeart/2005/8/layout/hProcess10"/>
    <dgm:cxn modelId="{EF1B3179-82C5-47E8-89E0-C4D166F898EB}" type="presOf" srcId="{42C1ED45-A636-479F-B554-A5BEA664DE14}" destId="{C76E7DE8-D4CF-4F69-A3D0-2C62B30BFD67}" srcOrd="0" destOrd="0" presId="urn:microsoft.com/office/officeart/2005/8/layout/hProcess10"/>
    <dgm:cxn modelId="{3B764146-4A04-49D0-A4BD-FB51E052588A}" type="presOf" srcId="{A543B38A-E5BF-4F48-B094-1F96EC672A35}" destId="{3F437130-874A-4A5D-9B3D-5297CF25AB4E}" srcOrd="0" destOrd="0" presId="urn:microsoft.com/office/officeart/2005/8/layout/hProcess10"/>
    <dgm:cxn modelId="{0F6F5CE9-32A4-4E91-9C78-B8742EC9BDC1}" type="presOf" srcId="{4D3AD26C-C9C9-44E5-892E-F6D2814CF25E}" destId="{21A27748-6A05-40A6-A913-29CD974F458B}" srcOrd="0" destOrd="0" presId="urn:microsoft.com/office/officeart/2005/8/layout/hProcess10"/>
    <dgm:cxn modelId="{EF928906-8839-4913-8DDD-AB5F519EC339}" type="presOf" srcId="{39BFB0C2-1D3D-4492-A611-7A604E85EA59}" destId="{BCEB60F5-1847-4C09-9690-62CD242E79B8}" srcOrd="0" destOrd="0" presId="urn:microsoft.com/office/officeart/2005/8/layout/hProcess10"/>
    <dgm:cxn modelId="{B839511A-F9A6-4A21-89BD-A85EAA459223}" type="presOf" srcId="{37AC2A27-6298-4F9C-A770-232CA2610BF9}" destId="{1E977A06-D826-4AAE-BB26-61B5E4481194}" srcOrd="0" destOrd="0" presId="urn:microsoft.com/office/officeart/2005/8/layout/hProcess10"/>
    <dgm:cxn modelId="{17111BEC-5F63-4E76-800D-924D2878282C}" type="presParOf" srcId="{C76E7DE8-D4CF-4F69-A3D0-2C62B30BFD67}" destId="{FDF31E75-4E3A-438E-B03C-56FD96B60A3C}" srcOrd="0" destOrd="0" presId="urn:microsoft.com/office/officeart/2005/8/layout/hProcess10"/>
    <dgm:cxn modelId="{ECFD9C1F-0C3F-4961-924B-761AEAB88583}" type="presParOf" srcId="{FDF31E75-4E3A-438E-B03C-56FD96B60A3C}" destId="{4179EF9A-7532-4805-B35A-A7CB77212192}" srcOrd="0" destOrd="0" presId="urn:microsoft.com/office/officeart/2005/8/layout/hProcess10"/>
    <dgm:cxn modelId="{87B30866-4092-4852-A6E9-9E35CC2CC5C6}" type="presParOf" srcId="{FDF31E75-4E3A-438E-B03C-56FD96B60A3C}" destId="{3F437130-874A-4A5D-9B3D-5297CF25AB4E}" srcOrd="1" destOrd="0" presId="urn:microsoft.com/office/officeart/2005/8/layout/hProcess10"/>
    <dgm:cxn modelId="{4D61E8DD-46B7-4FBF-8938-6A1ABAE5A9D7}" type="presParOf" srcId="{C76E7DE8-D4CF-4F69-A3D0-2C62B30BFD67}" destId="{21A27748-6A05-40A6-A913-29CD974F458B}" srcOrd="1" destOrd="0" presId="urn:microsoft.com/office/officeart/2005/8/layout/hProcess10"/>
    <dgm:cxn modelId="{F8D86484-9EC7-4009-92CE-F0AB6ADF5E4B}" type="presParOf" srcId="{21A27748-6A05-40A6-A913-29CD974F458B}" destId="{179F3A61-6C41-426E-A485-F8B00EE43CC3}" srcOrd="0" destOrd="0" presId="urn:microsoft.com/office/officeart/2005/8/layout/hProcess10"/>
    <dgm:cxn modelId="{8F94E07E-2BEF-436B-BF21-8413A6DF32B3}" type="presParOf" srcId="{C76E7DE8-D4CF-4F69-A3D0-2C62B30BFD67}" destId="{0851D8B4-8AB6-43ED-A676-97DEF7144C41}" srcOrd="2" destOrd="0" presId="urn:microsoft.com/office/officeart/2005/8/layout/hProcess10"/>
    <dgm:cxn modelId="{B3D622CE-55D2-4A1D-8994-D883936EE3E2}" type="presParOf" srcId="{0851D8B4-8AB6-43ED-A676-97DEF7144C41}" destId="{E2544642-8AC3-44DE-99AB-6E2843C52C7A}" srcOrd="0" destOrd="0" presId="urn:microsoft.com/office/officeart/2005/8/layout/hProcess10"/>
    <dgm:cxn modelId="{DBB31448-4605-4982-9FE3-1EB99DE854B0}" type="presParOf" srcId="{0851D8B4-8AB6-43ED-A676-97DEF7144C41}" destId="{9830F8DD-3FCC-4D73-8B9F-C5B668CC4A9A}" srcOrd="1" destOrd="0" presId="urn:microsoft.com/office/officeart/2005/8/layout/hProcess10"/>
    <dgm:cxn modelId="{4DE8EDF3-76A9-4389-974E-3BC1329C7913}" type="presParOf" srcId="{C76E7DE8-D4CF-4F69-A3D0-2C62B30BFD67}" destId="{BCEB60F5-1847-4C09-9690-62CD242E79B8}" srcOrd="3" destOrd="0" presId="urn:microsoft.com/office/officeart/2005/8/layout/hProcess10"/>
    <dgm:cxn modelId="{2716BD47-E097-4D61-8E8D-AA67D6815C75}" type="presParOf" srcId="{BCEB60F5-1847-4C09-9690-62CD242E79B8}" destId="{CD222850-FA2D-4001-94E4-EFE761AFB6F8}" srcOrd="0" destOrd="0" presId="urn:microsoft.com/office/officeart/2005/8/layout/hProcess10"/>
    <dgm:cxn modelId="{260F0222-FA25-456A-B7FE-0E3FDFC687F9}" type="presParOf" srcId="{C76E7DE8-D4CF-4F69-A3D0-2C62B30BFD67}" destId="{1D3A87F4-3213-42F9-8C79-60BD1F1AB5D4}" srcOrd="4" destOrd="0" presId="urn:microsoft.com/office/officeart/2005/8/layout/hProcess10"/>
    <dgm:cxn modelId="{C224D75A-498C-47AC-9FB5-E5C8CBDBC9CB}" type="presParOf" srcId="{1D3A87F4-3213-42F9-8C79-60BD1F1AB5D4}" destId="{F753BAE5-AF56-4F28-AC3E-566FEFB00D24}" srcOrd="0" destOrd="0" presId="urn:microsoft.com/office/officeart/2005/8/layout/hProcess10"/>
    <dgm:cxn modelId="{43D74EE2-2EDF-40FF-B17E-447270A6E7CD}" type="presParOf" srcId="{1D3A87F4-3213-42F9-8C79-60BD1F1AB5D4}" destId="{1E977A06-D826-4AAE-BB26-61B5E448119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9EF9A-7532-4805-B35A-A7CB77212192}">
      <dsp:nvSpPr>
        <dsp:cNvPr id="0" name=""/>
        <dsp:cNvSpPr/>
      </dsp:nvSpPr>
      <dsp:spPr>
        <a:xfrm>
          <a:off x="14039" y="703416"/>
          <a:ext cx="2312930" cy="18499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37130-874A-4A5D-9B3D-5297CF25AB4E}">
      <dsp:nvSpPr>
        <dsp:cNvPr id="0" name=""/>
        <dsp:cNvSpPr/>
      </dsp:nvSpPr>
      <dsp:spPr>
        <a:xfrm>
          <a:off x="539305" y="2201761"/>
          <a:ext cx="1849944" cy="1849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5 учебных корпусов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2 благоустроенных общежития</a:t>
          </a:r>
          <a:endParaRPr lang="ru-RU" sz="1500" b="1" kern="1200" dirty="0"/>
        </a:p>
      </dsp:txBody>
      <dsp:txXfrm>
        <a:off x="593488" y="2255944"/>
        <a:ext cx="1741578" cy="1741578"/>
      </dsp:txXfrm>
    </dsp:sp>
    <dsp:sp modelId="{21A27748-6A05-40A6-A913-29CD974F458B}">
      <dsp:nvSpPr>
        <dsp:cNvPr id="0" name=""/>
        <dsp:cNvSpPr/>
      </dsp:nvSpPr>
      <dsp:spPr>
        <a:xfrm rot="20485">
          <a:off x="2510769" y="1415699"/>
          <a:ext cx="530729" cy="444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510770" y="1504205"/>
        <a:ext cx="397375" cy="266709"/>
      </dsp:txXfrm>
    </dsp:sp>
    <dsp:sp modelId="{E2544642-8AC3-44DE-99AB-6E2843C52C7A}">
      <dsp:nvSpPr>
        <dsp:cNvPr id="0" name=""/>
        <dsp:cNvSpPr/>
      </dsp:nvSpPr>
      <dsp:spPr>
        <a:xfrm>
          <a:off x="3182521" y="721805"/>
          <a:ext cx="2147730" cy="18499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0F8DD-3FCC-4D73-8B9F-C5B668CC4A9A}">
      <dsp:nvSpPr>
        <dsp:cNvPr id="0" name=""/>
        <dsp:cNvSpPr/>
      </dsp:nvSpPr>
      <dsp:spPr>
        <a:xfrm>
          <a:off x="3684810" y="2218355"/>
          <a:ext cx="1849944" cy="1849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Легкоатлетический манеж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Спортивные залы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Танцевальный зал</a:t>
          </a:r>
          <a:endParaRPr lang="ru-RU" sz="1500" b="1" kern="1200" dirty="0"/>
        </a:p>
      </dsp:txBody>
      <dsp:txXfrm>
        <a:off x="3738993" y="2272538"/>
        <a:ext cx="1741578" cy="1741578"/>
      </dsp:txXfrm>
    </dsp:sp>
    <dsp:sp modelId="{BCEB60F5-1847-4C09-9690-62CD242E79B8}">
      <dsp:nvSpPr>
        <dsp:cNvPr id="0" name=""/>
        <dsp:cNvSpPr/>
      </dsp:nvSpPr>
      <dsp:spPr>
        <a:xfrm rot="4161">
          <a:off x="5472680" y="1426336"/>
          <a:ext cx="569395" cy="444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472680" y="1515158"/>
        <a:ext cx="436041" cy="266709"/>
      </dsp:txXfrm>
    </dsp:sp>
    <dsp:sp modelId="{F753BAE5-AF56-4F28-AC3E-566FEFB00D24}">
      <dsp:nvSpPr>
        <dsp:cNvPr id="0" name=""/>
        <dsp:cNvSpPr/>
      </dsp:nvSpPr>
      <dsp:spPr>
        <a:xfrm>
          <a:off x="6143826" y="725209"/>
          <a:ext cx="1849944" cy="18499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77A06-D826-4AAE-BB26-61B5E4481194}">
      <dsp:nvSpPr>
        <dsp:cNvPr id="0" name=""/>
        <dsp:cNvSpPr/>
      </dsp:nvSpPr>
      <dsp:spPr>
        <a:xfrm>
          <a:off x="6424316" y="2201761"/>
          <a:ext cx="1849944" cy="1849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Медиацентр</a:t>
          </a:r>
          <a:endParaRPr lang="ru-RU" sz="1600" b="1" kern="1200" dirty="0" smtClean="0"/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Научные лаборатории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Мастерские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Планетарий  </a:t>
          </a:r>
          <a:endParaRPr lang="ru-RU" sz="1600" b="1" kern="1200" dirty="0"/>
        </a:p>
      </dsp:txBody>
      <dsp:txXfrm>
        <a:off x="6478499" y="2255944"/>
        <a:ext cx="1741578" cy="1741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03D35-B252-49AB-9AF9-F0E4F05E4646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A7A1D-CFBA-4AA9-BD52-90B2821AD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0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CFF4-9EE5-4F54-909B-4E1E7AADA96E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5050-4D56-4FE4-8491-EE8FA5183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1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CFF4-9EE5-4F54-909B-4E1E7AADA96E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5050-4D56-4FE4-8491-EE8FA5183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6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CFF4-9EE5-4F54-909B-4E1E7AADA96E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5050-4D56-4FE4-8491-EE8FA5183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0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CFF4-9EE5-4F54-909B-4E1E7AADA96E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5050-4D56-4FE4-8491-EE8FA5183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8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CFF4-9EE5-4F54-909B-4E1E7AADA96E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5050-4D56-4FE4-8491-EE8FA5183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CFF4-9EE5-4F54-909B-4E1E7AADA96E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5050-4D56-4FE4-8491-EE8FA5183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CFF4-9EE5-4F54-909B-4E1E7AADA96E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5050-4D56-4FE4-8491-EE8FA5183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0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CFF4-9EE5-4F54-909B-4E1E7AADA96E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5050-4D56-4FE4-8491-EE8FA5183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5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CFF4-9EE5-4F54-909B-4E1E7AADA96E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5050-4D56-4FE4-8491-EE8FA5183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7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CFF4-9EE5-4F54-909B-4E1E7AADA96E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5050-4D56-4FE4-8491-EE8FA5183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5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CFF4-9EE5-4F54-909B-4E1E7AADA96E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5050-4D56-4FE4-8491-EE8FA5183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4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5CFF4-9EE5-4F54-909B-4E1E7AADA96E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5050-4D56-4FE4-8491-EE8FA5183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4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102492" cy="317960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14125" y="0"/>
            <a:ext cx="1817948" cy="3179604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723878"/>
            <a:ext cx="60687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ПРАВИЛА ПРИЕМА В 2021 ГОДУ</a:t>
            </a:r>
            <a:endParaRPr lang="ru-RU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4886" y="3179604"/>
            <a:ext cx="20309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Едренкина </a:t>
            </a:r>
          </a:p>
          <a:p>
            <a:r>
              <a:rPr lang="ru-RU" sz="2600" b="1" dirty="0" smtClean="0"/>
              <a:t>Марина </a:t>
            </a:r>
          </a:p>
          <a:p>
            <a:r>
              <a:rPr lang="ru-RU" sz="2600" b="1" dirty="0" smtClean="0"/>
              <a:t>Валерьевна</a:t>
            </a:r>
            <a:endParaRPr lang="ru-RU" sz="2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49338" y="4428930"/>
            <a:ext cx="181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Ответственный </a:t>
            </a:r>
          </a:p>
          <a:p>
            <a:r>
              <a:rPr lang="ru-RU" dirty="0" smtClean="0"/>
              <a:t>секретарь</a:t>
            </a:r>
            <a:endParaRPr lang="ru-RU" dirty="0"/>
          </a:p>
        </p:txBody>
      </p:sp>
      <p:pic>
        <p:nvPicPr>
          <p:cNvPr id="1031" name="Picture 7" descr="D:\OneDrive\ДЛЯ ПЕДА\логотипы\логотип ШГП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61" y="563201"/>
            <a:ext cx="1563810" cy="186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мои документы\МАРИНА РАЗНОЕ\Едренк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40" y="0"/>
            <a:ext cx="2219851" cy="32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t="35091" r="11711" b="-470"/>
          <a:stretch/>
        </p:blipFill>
        <p:spPr bwMode="auto">
          <a:xfrm>
            <a:off x="134185" y="192188"/>
            <a:ext cx="4879940" cy="302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5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828669"/>
              </p:ext>
            </p:extLst>
          </p:nvPr>
        </p:nvGraphicFramePr>
        <p:xfrm>
          <a:off x="251520" y="915566"/>
          <a:ext cx="8712968" cy="3749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1944216"/>
                <a:gridCol w="1296144"/>
                <a:gridCol w="1255836"/>
                <a:gridCol w="2128540"/>
              </a:tblGrid>
              <a:tr h="49239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подготовки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Профили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Отделение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Кол-во бюджетных мест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Перечень вступительных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испытаний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411501">
                <a:tc rowSpan="2"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Педагогическое образование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История и обществознание (право)</a:t>
                      </a:r>
                    </a:p>
                  </a:txBody>
                  <a:tcPr marL="91447" marR="91447" marT="45741" marB="4574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47" marR="91447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Русский язык (40)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История (40)</a:t>
                      </a:r>
                    </a:p>
                  </a:txBody>
                  <a:tcPr marL="91447" marR="91447" marT="45741" marB="45741"/>
                </a:tc>
              </a:tr>
              <a:tr h="411501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заочное</a:t>
                      </a:r>
                    </a:p>
                  </a:txBody>
                  <a:tcPr marL="91447" marR="91447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47" marR="91447" marT="45741" marB="4574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655341">
                <a:tc rowSpan="2"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Профессиональное обучение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Правоведение и правоохранительная деятельность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47" marR="91447" marT="45741" marB="4574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Русский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язык (40)</a:t>
                      </a:r>
                    </a:p>
                    <a:p>
                      <a:pPr algn="ctr"/>
                      <a:r>
                        <a:rPr lang="ru-RU" sz="1800" b="0" baseline="0" dirty="0" smtClean="0">
                          <a:solidFill>
                            <a:srgbClr val="FF0000"/>
                          </a:solidFill>
                        </a:rPr>
                        <a:t>Обществознание (44) или история (40)</a:t>
                      </a:r>
                    </a:p>
                    <a:p>
                      <a:pPr algn="ctr"/>
                      <a:r>
                        <a:rPr lang="ru-RU" sz="18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Профессиональное испытание (60)</a:t>
                      </a:r>
                      <a:endParaRPr lang="ru-RU" sz="18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655341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заочное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7" marR="91447" marT="45741" marB="4574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9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2847"/>
            <a:ext cx="2088232" cy="1169857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Информация о приеме  2021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32340" y="195486"/>
            <a:ext cx="6153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Институт психологии и педагогики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036213"/>
              </p:ext>
            </p:extLst>
          </p:nvPr>
        </p:nvGraphicFramePr>
        <p:xfrm>
          <a:off x="334408" y="1491630"/>
          <a:ext cx="8352928" cy="3400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7667"/>
                <a:gridCol w="1776896"/>
                <a:gridCol w="1482264"/>
                <a:gridCol w="1482264"/>
                <a:gridCol w="1893837"/>
              </a:tblGrid>
              <a:tr h="49239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подготовки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Профили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Отделение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Кол-во бюджетных мест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Перечень вступительных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испытаний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539430">
                <a:tc rowSpan="5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Специальное (дефектологическое)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образование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Логопедия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47" marR="91447" marT="45741" marB="45741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Русский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язык (40)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Биология (40)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Собеседование (устная и письменная части) (60)</a:t>
                      </a: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41" marB="45741" anchor="ctr"/>
                </a:tc>
              </a:tr>
              <a:tr h="565937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Заочное 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47" marR="91447" marT="45741" marB="4574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</a:tr>
              <a:tr h="492397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Специальная психология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Заочное 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47" marR="91447" marT="45741" marB="4574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</a:tr>
              <a:tr h="492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Дефектология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Очное 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47" marR="91447" marT="45741" marB="4574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397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Заочное 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47" marR="91447" marT="45741" marB="4574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8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532058"/>
              </p:ext>
            </p:extLst>
          </p:nvPr>
        </p:nvGraphicFramePr>
        <p:xfrm>
          <a:off x="323528" y="411510"/>
          <a:ext cx="8496944" cy="4511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7667"/>
                <a:gridCol w="1776896"/>
                <a:gridCol w="1482264"/>
                <a:gridCol w="1482264"/>
                <a:gridCol w="2037853"/>
              </a:tblGrid>
              <a:tr h="49239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подготовки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Профили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Отделение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Кол-во бюджетных мест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Перечень вступительных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испытаний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492397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Педагогическое образование</a:t>
                      </a:r>
                    </a:p>
                  </a:txBody>
                  <a:tcPr marL="91447" marR="91447" marT="45741" marB="4574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Начальное образование</a:t>
                      </a: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91447" marR="91447" marT="45741" marB="4574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Русский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язык (40)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Профессиональное испытание (60)</a:t>
                      </a:r>
                      <a:endParaRPr lang="ru-RU" sz="14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288209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заочное</a:t>
                      </a: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492397">
                <a:tc rowSpan="3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Педагогическое образование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Дошкольное образование. Дополнительное образование</a:t>
                      </a: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91447" marR="91447" marT="45741" marB="4574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Русский язык (40)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Профессиональное</a:t>
                      </a:r>
                      <a:r>
                        <a:rPr lang="ru-RU" sz="1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испытание (60)</a:t>
                      </a:r>
                      <a:endParaRPr lang="ru-RU" sz="14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7" marR="91447" marT="45741" marB="45741" anchor="ctr"/>
                </a:tc>
              </a:tr>
              <a:tr h="492397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Дошкольное образование. Начальное образование</a:t>
                      </a: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заочное</a:t>
                      </a: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Только платные места</a:t>
                      </a: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682144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Музыкальное образование. Дополнительное образование</a:t>
                      </a: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заочное</a:t>
                      </a: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Русский язык (40)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Музыкальное исполнительство (60)</a:t>
                      </a:r>
                    </a:p>
                  </a:txBody>
                  <a:tcPr marL="91447" marR="91447" marT="45741" marB="4574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7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051475"/>
              </p:ext>
            </p:extLst>
          </p:nvPr>
        </p:nvGraphicFramePr>
        <p:xfrm>
          <a:off x="107504" y="123478"/>
          <a:ext cx="8712968" cy="4831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7667"/>
                <a:gridCol w="1776896"/>
                <a:gridCol w="1482264"/>
                <a:gridCol w="1482264"/>
                <a:gridCol w="2253877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подготовки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Профили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Отделение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Кол-во бюджетных мест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Перечень вступительных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испытаний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648072">
                <a:tc rowSpan="2"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Психолого-педагогическое образование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Психология развития и образования</a:t>
                      </a: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Очное 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47" marR="91447" marT="45741" marB="45741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Русский язык (40)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Биология (40)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</a:rPr>
                        <a:t>Обществознание (44) или математика профильная (39)</a:t>
                      </a:r>
                    </a:p>
                  </a:txBody>
                  <a:tcPr marL="91447" marR="91447" marT="45741" marB="45741" anchor="ctr"/>
                </a:tc>
              </a:tr>
              <a:tr h="492397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Заочное </a:t>
                      </a: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Только платные места</a:t>
                      </a: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49239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Психолого-педагогическое образование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Дошкольное образование</a:t>
                      </a: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заочное</a:t>
                      </a: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49239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Социальная работа</a:t>
                      </a: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Социальная работа в различных сферах деятельности</a:t>
                      </a: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Заочное </a:t>
                      </a: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Только платные места</a:t>
                      </a:r>
                    </a:p>
                  </a:txBody>
                  <a:tcPr marL="91447" marR="91447" marT="45741" marB="4574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Русский язык (40)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История (40)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</a:tr>
              <a:tr h="49239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Туризм 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Технология и организация экскурсионных услуг</a:t>
                      </a:r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Заочное </a:t>
                      </a: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Только платные места</a:t>
                      </a: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0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2847"/>
            <a:ext cx="2088232" cy="1169857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Информация о приеме  2021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32340" y="195486"/>
            <a:ext cx="6153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Факультет технологии и предпринимательства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453926"/>
              </p:ext>
            </p:extLst>
          </p:nvPr>
        </p:nvGraphicFramePr>
        <p:xfrm>
          <a:off x="334408" y="1491630"/>
          <a:ext cx="8630080" cy="3484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7667"/>
                <a:gridCol w="1776896"/>
                <a:gridCol w="1482264"/>
                <a:gridCol w="1482264"/>
                <a:gridCol w="2170989"/>
              </a:tblGrid>
              <a:tr h="49239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подготовки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Профили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Отделение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Кол-во бюджетных мест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Перечень вступительных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испытаний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492397">
                <a:tc rowSpan="3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Педагогическое образование</a:t>
                      </a:r>
                    </a:p>
                  </a:txBody>
                  <a:tcPr marL="91447" marR="91447" marT="45741" marB="4574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Технология и дизайн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91447" marR="91447" marT="45741" marB="45741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Русский язык (40)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C00000"/>
                          </a:solidFill>
                        </a:rPr>
                        <a:t>Профессиональное</a:t>
                      </a:r>
                      <a:r>
                        <a:rPr lang="ru-RU" sz="1600" b="0" baseline="0" dirty="0" smtClean="0">
                          <a:solidFill>
                            <a:srgbClr val="C00000"/>
                          </a:solidFill>
                        </a:rPr>
                        <a:t> испытание (60)</a:t>
                      </a:r>
                      <a:endParaRPr lang="ru-RU" sz="16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7" marR="91447" marT="45741" marB="45741" anchor="ctr"/>
                </a:tc>
              </a:tr>
              <a:tr h="492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заочное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7" marR="91447" marT="45741" marB="4574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397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Технология и изобразительное искусство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91447" marR="91447" marT="45741" marB="4574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492397">
                <a:tc rowSpan="2"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Дизайн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Графический дизайн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очное 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Только платные места</a:t>
                      </a:r>
                    </a:p>
                  </a:txBody>
                  <a:tcPr marL="91447" marR="91447" marT="45741" marB="4574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Русский язык (40)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C00000"/>
                          </a:solidFill>
                        </a:rPr>
                        <a:t>Творческое испытание (рисунок) (60)</a:t>
                      </a:r>
                      <a:endParaRPr lang="ru-RU" sz="1600" b="0" dirty="0">
                        <a:solidFill>
                          <a:srgbClr val="C00000"/>
                        </a:solidFill>
                      </a:endParaRPr>
                    </a:p>
                  </a:txBody>
                  <a:tcPr marL="91447" marR="91447" marT="45741" marB="45741" anchor="ctr"/>
                </a:tc>
              </a:tr>
              <a:tr h="492397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заочное 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Только платные места</a:t>
                      </a:r>
                    </a:p>
                  </a:txBody>
                  <a:tcPr marL="91447" marR="91447" marT="45741" marB="4574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1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70712"/>
              </p:ext>
            </p:extLst>
          </p:nvPr>
        </p:nvGraphicFramePr>
        <p:xfrm>
          <a:off x="323528" y="267494"/>
          <a:ext cx="8640960" cy="42900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7667"/>
                <a:gridCol w="1776896"/>
                <a:gridCol w="1482264"/>
                <a:gridCol w="1482264"/>
                <a:gridCol w="2181869"/>
              </a:tblGrid>
              <a:tr h="47314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подготовки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Профили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Отделение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Кол-во бюджетных мест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Перечень вступительных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испытаний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42">
                <a:tc rowSpan="6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Профессиональное обучение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Экономика и управление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47" marR="91447" marT="45741" marB="4574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Русский язык (40)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(профильная) (39)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42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заочное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7" marR="91447" marT="45741" marB="4574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42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Транспорт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47" marR="91447" marT="45741" marB="45741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Русский язык (40)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</a:rPr>
                        <a:t>Обществознание (44) или физика (40)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C00000"/>
                          </a:solidFill>
                        </a:rPr>
                        <a:t>Профессиональное</a:t>
                      </a:r>
                      <a:r>
                        <a:rPr lang="ru-RU" sz="1600" b="0" baseline="0" dirty="0" smtClean="0">
                          <a:solidFill>
                            <a:srgbClr val="C00000"/>
                          </a:solidFill>
                        </a:rPr>
                        <a:t> испытание (60)</a:t>
                      </a:r>
                      <a:endParaRPr lang="ru-RU" sz="16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7" marR="91447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заочное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7" marR="91447" marT="45741" marB="4574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</a:rPr>
                        <a:t>Машиностроение и материалообработка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заочное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Только платные места</a:t>
                      </a:r>
                    </a:p>
                  </a:txBody>
                  <a:tcPr marL="91447" marR="91447" marT="45741" marB="4574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Технология продукции и организация общественного питания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47" marR="91447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4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2847"/>
            <a:ext cx="2160240" cy="1172759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Информация о приеме  2021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32340" y="487873"/>
            <a:ext cx="6153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Факультет физической культуры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31692"/>
              </p:ext>
            </p:extLst>
          </p:nvPr>
        </p:nvGraphicFramePr>
        <p:xfrm>
          <a:off x="179512" y="1635646"/>
          <a:ext cx="8784976" cy="3139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/>
                <a:gridCol w="1728192"/>
                <a:gridCol w="1008112"/>
                <a:gridCol w="1512168"/>
                <a:gridCol w="2880320"/>
              </a:tblGrid>
              <a:tr h="49239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подготовки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Профили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Отделение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Кол-во бюджетных мест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Перечень вступительных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испытаний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492397">
                <a:tc rowSpan="2"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Педагогическое образование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Физическая культура и безопасность жизнедеятельности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Русский язык (40)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C00000"/>
                          </a:solidFill>
                        </a:rPr>
                        <a:t>Профессиональное испытание (сдача спортивных нормативов)</a:t>
                      </a:r>
                      <a:r>
                        <a:rPr lang="ru-RU" sz="1600" b="0" baseline="0" dirty="0" smtClean="0">
                          <a:solidFill>
                            <a:srgbClr val="C00000"/>
                          </a:solidFill>
                        </a:rPr>
                        <a:t> (40)</a:t>
                      </a:r>
                      <a:endParaRPr lang="ru-RU" sz="1400" b="0" dirty="0">
                        <a:solidFill>
                          <a:srgbClr val="C00000"/>
                        </a:solidFill>
                      </a:endParaRPr>
                    </a:p>
                  </a:txBody>
                  <a:tcPr marL="91447" marR="91447" marT="45741" marB="45741" anchor="ctr"/>
                </a:tc>
              </a:tr>
              <a:tr h="492397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Физическая культура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заочное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Русский язык (40)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C00000"/>
                          </a:solidFill>
                        </a:rPr>
                        <a:t>Профессиональное испытание (тестирование по физической культуре) (60)</a:t>
                      </a:r>
                    </a:p>
                  </a:txBody>
                  <a:tcPr marL="91447" marR="91447" marT="45741" marB="4574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7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00" y="0"/>
            <a:ext cx="1833528" cy="5143500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682341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Сроки приема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2021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2033" y="69954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Прием заявлений и документов: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dirty="0" smtClean="0"/>
              <a:t>* </a:t>
            </a:r>
            <a:r>
              <a:rPr lang="ru-RU" sz="2000" dirty="0" smtClean="0">
                <a:solidFill>
                  <a:srgbClr val="FF0000"/>
                </a:solidFill>
              </a:rPr>
              <a:t>18.06. - 12.07 (выпускники </a:t>
            </a:r>
            <a:r>
              <a:rPr lang="ru-RU" sz="2000" dirty="0" err="1" smtClean="0">
                <a:solidFill>
                  <a:srgbClr val="FF0000"/>
                </a:solidFill>
              </a:rPr>
              <a:t>СПО</a:t>
            </a:r>
            <a:r>
              <a:rPr lang="ru-RU" sz="2000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ru-RU" sz="2000" dirty="0" smtClean="0"/>
              <a:t>* 18.06 - 20.07 (если нужно сдать профессиональные ВИ)</a:t>
            </a:r>
          </a:p>
          <a:p>
            <a:pPr algn="just"/>
            <a:r>
              <a:rPr lang="ru-RU" sz="2000" dirty="0" smtClean="0"/>
              <a:t>*</a:t>
            </a:r>
            <a:r>
              <a:rPr lang="ru-RU" sz="2000" dirty="0"/>
              <a:t> </a:t>
            </a:r>
            <a:r>
              <a:rPr lang="ru-RU" sz="2000" dirty="0" smtClean="0"/>
              <a:t>18.06 - 25.07  (поступление только по ЕГЭ)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2033" y="3064314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Проведение вступительных испытаний:</a:t>
            </a:r>
          </a:p>
          <a:p>
            <a:endParaRPr lang="ru-RU" sz="2000" b="1" dirty="0" smtClean="0"/>
          </a:p>
          <a:p>
            <a:r>
              <a:rPr lang="ru-RU" sz="2000" dirty="0" smtClean="0"/>
              <a:t>* </a:t>
            </a:r>
            <a:r>
              <a:rPr lang="ru-RU" sz="2000" dirty="0" smtClean="0">
                <a:solidFill>
                  <a:srgbClr val="FF0000"/>
                </a:solidFill>
              </a:rPr>
              <a:t>12.07. – 25.07 (выпускники </a:t>
            </a:r>
            <a:r>
              <a:rPr lang="ru-RU" sz="2000" dirty="0" err="1" smtClean="0">
                <a:solidFill>
                  <a:srgbClr val="FF0000"/>
                </a:solidFill>
              </a:rPr>
              <a:t>СПО</a:t>
            </a:r>
            <a:r>
              <a:rPr lang="ru-RU" sz="2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ru-RU" sz="2000" dirty="0" smtClean="0"/>
              <a:t>* 20.07 – 25.07 (если нужно сдать </a:t>
            </a:r>
            <a:r>
              <a:rPr lang="ru-RU" sz="2000" dirty="0" err="1" smtClean="0"/>
              <a:t>проф.ВИ</a:t>
            </a:r>
            <a:r>
              <a:rPr lang="ru-RU" sz="2000" dirty="0" smtClean="0"/>
              <a:t>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4289"/>
            <a:ext cx="1990684" cy="149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6" r="19831"/>
          <a:stretch/>
        </p:blipFill>
        <p:spPr bwMode="auto">
          <a:xfrm>
            <a:off x="7596336" y="2604298"/>
            <a:ext cx="116060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5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082" y="0"/>
            <a:ext cx="769658" cy="5143500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Инфраструктура ШГПУ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48495228"/>
              </p:ext>
            </p:extLst>
          </p:nvPr>
        </p:nvGraphicFramePr>
        <p:xfrm>
          <a:off x="755576" y="0"/>
          <a:ext cx="828092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0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9184"/>
            <a:ext cx="1944216" cy="5143500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Культурно-творческие проекты</a:t>
            </a:r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Спортивные мероприятия</a:t>
            </a:r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Общественно-значимые  проекты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4835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https://pp.userapi.com/c639227/v639227180/13ae3/IyK3JxVJ5M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67"/>
            <a:ext cx="3162300" cy="210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82" y="2266510"/>
            <a:ext cx="1979712" cy="116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s://pp.userapi.com/c837322/v837322185/55073/TpXOAmQ8D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27" y="2106930"/>
            <a:ext cx="2226985" cy="148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pp.userapi.com/c638626/v638626388/4e971/XaiMB7WNNh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83" y="2294863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71" y="12317"/>
            <a:ext cx="3142426" cy="209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03992"/>
            <a:ext cx="2608752" cy="173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24812"/>
            <a:ext cx="1893138" cy="126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6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55526"/>
            <a:ext cx="2952328" cy="1656184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Выпускники школ (11 классов)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706552"/>
            <a:ext cx="2952328" cy="1656184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Выпускники колледжей (образование </a:t>
            </a:r>
            <a:r>
              <a:rPr lang="ru-RU" sz="2400" b="1" dirty="0" err="1" smtClean="0"/>
              <a:t>СПО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779912" y="1221600"/>
            <a:ext cx="1337128" cy="32403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928399" y="3354159"/>
            <a:ext cx="1337128" cy="32403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555526"/>
            <a:ext cx="2952328" cy="1656184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Поступают по результатам ЕГЭ и внутренним творческим ВИ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2706552"/>
            <a:ext cx="2952328" cy="1656184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Поступают по внутренним тестам (вместо ЕГЭ)  и  творческим ВИ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123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082" y="0"/>
            <a:ext cx="769658" cy="5143500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Линейные студенческие отряды ШГПУ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6200000">
            <a:off x="3987242" y="461204"/>
            <a:ext cx="1779662" cy="857250"/>
          </a:xfrm>
        </p:spPr>
        <p:txBody>
          <a:bodyPr>
            <a:noAutofit/>
          </a:bodyPr>
          <a:lstStyle/>
          <a:p>
            <a:r>
              <a:rPr lang="ru-RU" sz="2000" b="1" dirty="0"/>
              <a:t>о</a:t>
            </a:r>
            <a:r>
              <a:rPr lang="ru-RU" sz="2000" b="1" dirty="0" smtClean="0"/>
              <a:t>тряд проводников «МОНОЛИТ»</a:t>
            </a:r>
            <a:endParaRPr lang="ru-RU" sz="20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789296" y="2366661"/>
            <a:ext cx="2448272" cy="1314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СПО Альтаир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Профком\Desktop\ШГПУ 4.10 Курган\с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6" y="98409"/>
            <a:ext cx="3399722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Профком\Desktop\ШГПУ 4.10 Курган\са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74" y="2783992"/>
            <a:ext cx="3203848" cy="213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64.userapi.com/impf/c858020/v858020891/1058d4/syADZj_rWys.jpg?size=1280x853&amp;quality=96&amp;proxy=1&amp;sign=cbd3a6c7bee4b9006f7a592b82263d1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32" y="98409"/>
            <a:ext cx="3608501" cy="240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95635"/>
            <a:ext cx="33464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Профком\Desktop\ШГПУ 4.10 Курган\с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6" y="2917211"/>
            <a:ext cx="3028981" cy="20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5"/>
          <p:cNvSpPr txBox="1">
            <a:spLocks/>
          </p:cNvSpPr>
          <p:nvPr/>
        </p:nvSpPr>
        <p:spPr>
          <a:xfrm>
            <a:off x="3652937" y="3927660"/>
            <a:ext cx="244827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/>
              <a:t>о</a:t>
            </a:r>
            <a:r>
              <a:rPr lang="ru-RU" sz="2000" b="1" dirty="0" smtClean="0"/>
              <a:t>тряд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smtClean="0"/>
              <a:t>приемной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/>
              <a:t>к</a:t>
            </a:r>
            <a:r>
              <a:rPr lang="ru-RU" sz="2000" b="1" dirty="0" smtClean="0"/>
              <a:t>омиссии ШГПУ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792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082" y="0"/>
            <a:ext cx="769658" cy="5143500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Волонтерский центр ШГПУ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55" y="339502"/>
            <a:ext cx="1603394" cy="213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sun9-52.userapi.com/impg/8pnIGIAMam8Nt2HCTFM3efotUzWyIZ_8xipq6g/DfJal_0pMA0.jpg?size=958x1280&amp;quality=96&amp;proxy=1&amp;sign=4854046d777b9d0812388c2e44b5a1e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92" y="387989"/>
            <a:ext cx="1481322" cy="19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60.userapi.com/impf/-skhH0TtjWrw9-FN_piVU3tc-3VKzIGQTVMp8g/I9iEe3m4Dl8.jpg?size=1386x1040&amp;quality=96&amp;proxy=1&amp;sign=6b0d550e4fc123d4ff663d1873667ac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8" y="2571750"/>
            <a:ext cx="2905484" cy="218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88" y="2571750"/>
            <a:ext cx="1384727" cy="246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502"/>
            <a:ext cx="2698522" cy="200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009" y="145152"/>
            <a:ext cx="2080624" cy="277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71750"/>
            <a:ext cx="1840877" cy="245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7814"/>
            <a:ext cx="237626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9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2592288" cy="5143500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275606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Информирование абитуриентов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794" y="123478"/>
            <a:ext cx="618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Сайт </a:t>
            </a:r>
            <a:r>
              <a:rPr lang="ru-RU" sz="2400" b="1" dirty="0" err="1" smtClean="0"/>
              <a:t>ШГПУ</a:t>
            </a:r>
            <a:r>
              <a:rPr lang="ru-RU" sz="2400" b="1" dirty="0" smtClean="0"/>
              <a:t> - Раздел Абитуриенту</a:t>
            </a:r>
          </a:p>
          <a:p>
            <a:pPr algn="ctr"/>
            <a:r>
              <a:rPr lang="fr-FR" sz="2400" b="1" dirty="0"/>
              <a:t>http://</a:t>
            </a:r>
            <a:r>
              <a:rPr lang="fr-FR" sz="2400" b="1" dirty="0" smtClean="0"/>
              <a:t>shgpi.edu.ru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357986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Личный кабинет</a:t>
            </a:r>
          </a:p>
          <a:p>
            <a:r>
              <a:rPr lang="fr-FR" sz="2400" b="1" dirty="0"/>
              <a:t>https://welcome.shgpi.edu.ru/</a:t>
            </a:r>
            <a:endParaRPr lang="ru-RU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69" y="1032459"/>
            <a:ext cx="5273357" cy="233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9862"/>
            <a:ext cx="2831937" cy="14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5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5" y="657321"/>
            <a:ext cx="9144000" cy="3795886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7" descr="D:\OneDrive\ДЛЯ ПЕДА\логотипы\логотип ШГП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3" y="123478"/>
            <a:ext cx="84615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7534"/>
            <a:ext cx="5328592" cy="385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635646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https://vk.com/shgpi_pk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36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4969"/>
            <a:ext cx="9144000" cy="3795886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50" indent="0" algn="ctr"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сайт </a:t>
            </a:r>
            <a:r>
              <a:rPr lang="en-US" sz="4800" b="1" dirty="0" smtClean="0">
                <a:solidFill>
                  <a:schemeClr val="tx1"/>
                </a:solidFill>
              </a:rPr>
              <a:t>www.shgpi.edu.ru</a:t>
            </a:r>
            <a:endParaRPr lang="ru-RU" sz="4800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VKontakte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fr-FR" sz="3200" b="1" dirty="0">
                <a:solidFill>
                  <a:schemeClr val="tx1"/>
                </a:solidFill>
              </a:rPr>
              <a:t>https://vk.com/shgpi_pk</a:t>
            </a:r>
            <a:endParaRPr lang="ru-RU" sz="3200" b="1" dirty="0">
              <a:solidFill>
                <a:schemeClr val="tx1"/>
              </a:solidFill>
            </a:endParaRPr>
          </a:p>
          <a:p>
            <a:pPr marL="82550" algn="ctr">
              <a:buClr>
                <a:srgbClr val="3891A7"/>
              </a:buClr>
              <a:defRPr/>
            </a:pPr>
            <a:r>
              <a:rPr lang="ru-RU" b="1" dirty="0" smtClean="0">
                <a:solidFill>
                  <a:schemeClr val="bg1"/>
                </a:solidFill>
              </a:rPr>
              <a:t>электронная почта приемной комиссии </a:t>
            </a:r>
            <a:r>
              <a:rPr lang="ru-RU" b="1" dirty="0" err="1" smtClean="0">
                <a:solidFill>
                  <a:schemeClr val="bg1"/>
                </a:solidFill>
              </a:rPr>
              <a:t>ШГПУ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pk@shgpi.edu.ru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marL="82550" algn="ctr">
              <a:buClr>
                <a:srgbClr val="3891A7"/>
              </a:buClr>
              <a:defRPr/>
            </a:pPr>
            <a:r>
              <a:rPr lang="ru-RU" dirty="0" smtClean="0"/>
              <a:t>телефон</a:t>
            </a:r>
            <a:r>
              <a:rPr lang="ru-RU" dirty="0"/>
              <a:t>: </a:t>
            </a:r>
            <a:r>
              <a:rPr lang="en-US" sz="3200" b="1" dirty="0" smtClean="0">
                <a:solidFill>
                  <a:schemeClr val="tx1"/>
                </a:solidFill>
              </a:rPr>
              <a:t>8</a:t>
            </a:r>
            <a:r>
              <a:rPr lang="ru-RU" sz="3200" b="1" dirty="0" smtClean="0">
                <a:solidFill>
                  <a:schemeClr val="tx1"/>
                </a:solidFill>
              </a:rPr>
              <a:t>(35253</a:t>
            </a:r>
            <a:r>
              <a:rPr lang="ru-RU" sz="3200" b="1" dirty="0">
                <a:solidFill>
                  <a:schemeClr val="tx1"/>
                </a:solidFill>
              </a:rPr>
              <a:t>) 6-45-19</a:t>
            </a:r>
          </a:p>
          <a:p>
            <a:pPr marL="82550" algn="ctr">
              <a:buClr>
                <a:srgbClr val="3891A7"/>
              </a:buClr>
              <a:defRPr/>
            </a:pPr>
            <a:r>
              <a:rPr lang="ru-RU" b="1" dirty="0" smtClean="0"/>
              <a:t>адрес</a:t>
            </a:r>
            <a:r>
              <a:rPr lang="ru-RU" b="1" dirty="0"/>
              <a:t>: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chemeClr val="tx1"/>
                </a:solidFill>
              </a:rPr>
              <a:t>г.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Шадринск, ул. К.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Либкнехта </a:t>
            </a:r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968" y="642422"/>
            <a:ext cx="2538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КОНТАКТЫ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Picture 7" descr="D:\OneDrive\ДЛЯ ПЕДА\логотипы\логотип ШГП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3480"/>
            <a:ext cx="113418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2304256" cy="5143500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Преимущества поступления в вуз после окончания </a:t>
            </a:r>
            <a:r>
              <a:rPr lang="ru-RU" sz="2400" b="1" dirty="0" err="1" smtClean="0"/>
              <a:t>СПО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439911"/>
            <a:ext cx="6048672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1. Поступление не по ЕГЭ, а по результатам внутренних вступительных испытаний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07368" y="1670779"/>
            <a:ext cx="6048672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2</a:t>
            </a:r>
            <a:r>
              <a:rPr lang="ru-RU" sz="2400" dirty="0" smtClean="0"/>
              <a:t>. Возможность «переаттестации» и «</a:t>
            </a:r>
            <a:r>
              <a:rPr lang="ru-RU" sz="2400" dirty="0" err="1" smtClean="0"/>
              <a:t>перезачета</a:t>
            </a:r>
            <a:r>
              <a:rPr lang="ru-RU" sz="2400" dirty="0" smtClean="0"/>
              <a:t>» изученных в колледже дисциплин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7368" y="3219822"/>
            <a:ext cx="6048672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3. Возможность совмещать «работу» и обучение при условии успешной сдачи промежуточных сессий (даже для очного обучения)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129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2304256" cy="5143500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Что надо помнить выпускникам </a:t>
            </a:r>
            <a:r>
              <a:rPr lang="ru-RU" sz="2400" b="1" dirty="0" err="1" smtClean="0"/>
              <a:t>СПО</a:t>
            </a:r>
            <a:r>
              <a:rPr lang="ru-RU" sz="2400" b="1" dirty="0" smtClean="0"/>
              <a:t> для успешного поступления в вуз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439911"/>
            <a:ext cx="604867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1. Сроки и способы подачи документов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1923678"/>
            <a:ext cx="6048672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3. Сроки и способы сдачи вступительных испытаний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88278" y="3018606"/>
            <a:ext cx="604867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4</a:t>
            </a:r>
            <a:r>
              <a:rPr lang="ru-RU" sz="2400" dirty="0" smtClean="0"/>
              <a:t>. Сроки и правила зачисления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1131590"/>
            <a:ext cx="604867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2. Перечень вступительных испытаний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88278" y="3795886"/>
            <a:ext cx="604867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5. Условия обучения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823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2088232" cy="5143500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Информация о приеме  2021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5390" y="1003596"/>
            <a:ext cx="5608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535 бюджетных мест (бакалавриат)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8610" y="2087922"/>
            <a:ext cx="258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76538" indent="-2776538" algn="just">
              <a:tabLst>
                <a:tab pos="5740400" algn="l"/>
              </a:tabLst>
            </a:pPr>
            <a:r>
              <a:rPr lang="ru-RU" sz="2400" dirty="0" smtClean="0"/>
              <a:t>391 (бакалавриат)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225719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Количество мест в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</a:rPr>
              <a:t>ШГПУ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8610" y="3727450"/>
            <a:ext cx="2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144 (бакалавриат) </a:t>
            </a:r>
          </a:p>
        </p:txBody>
      </p:sp>
      <p:pic>
        <p:nvPicPr>
          <p:cNvPr id="2050" name="Picture 2" descr="https://sun9-4.userapi.com/c637118/v637118119/ded3/f5TomXSF8J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16" y="1776946"/>
            <a:ext cx="3661450" cy="11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kstpb.ru/images/novosti/2019/may/dist-obuch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55" y="3399840"/>
            <a:ext cx="3550973" cy="111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3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2088232" cy="5143500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Информация о приеме  2021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123478"/>
            <a:ext cx="6153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Количество мест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(программы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бакалавриата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208" y="1310010"/>
            <a:ext cx="2336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Информатика и вычислительная </a:t>
            </a:r>
          </a:p>
          <a:p>
            <a:r>
              <a:rPr lang="ru-RU" sz="2000" dirty="0" smtClean="0"/>
              <a:t>техника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7208" y="2551944"/>
            <a:ext cx="1753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Прикладная </a:t>
            </a:r>
          </a:p>
          <a:p>
            <a:r>
              <a:rPr lang="ru-RU" sz="2000" dirty="0" smtClean="0"/>
              <a:t>информатика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693088" y="3713038"/>
            <a:ext cx="2040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Образование и педагогические науки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99864" y="3724409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359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32412" y="255194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18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832412" y="149467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14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8028384" y="3713037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120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8028384" y="2551943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24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7697685" y="160591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 реализуется</a:t>
            </a:r>
            <a:endParaRPr lang="ru-RU" sz="1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04" y="2434780"/>
            <a:ext cx="1559032" cy="109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77" y="3504617"/>
            <a:ext cx="1599408" cy="112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0011"/>
            <a:ext cx="1512168" cy="106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9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2847"/>
            <a:ext cx="2088232" cy="1419622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Информация о приеме  2021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32340" y="294680"/>
            <a:ext cx="6153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Факультет информатики, математики и естественных наук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819128"/>
              </p:ext>
            </p:extLst>
          </p:nvPr>
        </p:nvGraphicFramePr>
        <p:xfrm>
          <a:off x="107504" y="1638174"/>
          <a:ext cx="8856984" cy="3322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004"/>
                <a:gridCol w="2214860"/>
                <a:gridCol w="1172068"/>
                <a:gridCol w="1380796"/>
                <a:gridCol w="23042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подготовки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Профили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Отделение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Кол-во бюджетных мест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Перечень вступительных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испытаний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5394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Информатика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и вычислительная техника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Программное обеспечение вычислительной техники и автоматизированных систем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Русский язык (40)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Математика (профильная) (39)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</a:rPr>
                        <a:t>Физика (40) или Информатика и ИКТ (42)</a:t>
                      </a:r>
                    </a:p>
                  </a:txBody>
                  <a:tcPr marL="91447" marR="91447" marT="45741" marB="45741" anchor="ctr"/>
                </a:tc>
              </a:tr>
              <a:tr h="565937">
                <a:tc rowSpan="2"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Прикладная информатика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Прикладная информатика в экономике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91447" marR="91447" marT="45741" marB="4574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Русский язык (40)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Математика (профильная) (39)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</a:rPr>
                        <a:t>Физика (40) или Информатика и ИКТ (42)</a:t>
                      </a:r>
                    </a:p>
                  </a:txBody>
                  <a:tcPr marL="91447" marR="91447" marT="45741" marB="45741" anchor="ctr"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Заочное</a:t>
                      </a:r>
                    </a:p>
                    <a:p>
                      <a:pPr algn="ctr"/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91447" marR="91447" marT="45741" marB="4574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0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73966"/>
              </p:ext>
            </p:extLst>
          </p:nvPr>
        </p:nvGraphicFramePr>
        <p:xfrm>
          <a:off x="107504" y="123478"/>
          <a:ext cx="8856984" cy="4755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1512168"/>
                <a:gridCol w="1080120"/>
                <a:gridCol w="1296144"/>
                <a:gridCol w="3384376"/>
              </a:tblGrid>
              <a:tr h="30943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подготовки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Профили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Отделение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Кол-во бюджетных мест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Перечень вступительных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испытаний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550870">
                <a:tc rowSpan="3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Педагогическое 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Математика Информатика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47" marR="91447" marT="45741" marB="4574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Русский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язык (40)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</a:rPr>
                        <a:t>Математика (профиль) (39)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</a:rPr>
                        <a:t>или Информатика и ИКТ (42)</a:t>
                      </a:r>
                    </a:p>
                  </a:txBody>
                  <a:tcPr marL="91447" marR="91447" marT="45741" marB="4574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заочное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47" marR="91447" marT="45741" marB="4574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382973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Математика  Физика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47" marR="91447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Русский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язык (40)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</a:rPr>
                        <a:t>Математика (профиль) (39)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</a:rPr>
                        <a:t>или физика (40)</a:t>
                      </a:r>
                      <a:endParaRPr lang="ru-RU" sz="1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9482">
                <a:tc rowSpan="3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Педагогическое 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Биология География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47" marR="91447" marT="45741" marB="4574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Русский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язык (40)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</a:rPr>
                        <a:t>Биология (40)  или география (40)</a:t>
                      </a:r>
                    </a:p>
                  </a:txBody>
                  <a:tcPr marL="91447" marR="91447" marT="45741" marB="4574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80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заочное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47" marR="91447" marT="45741" marB="4574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675197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Биология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Химия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47" marR="91447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Русский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язык (40)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</a:rPr>
                        <a:t>Биология (40) или Химия (40)</a:t>
                      </a:r>
                      <a:endParaRPr lang="ru-RU" sz="1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197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Педагогическое 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Информатика и английский язык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47" marR="91447" marT="45741" marB="4574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Русский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язык (40)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</a:rPr>
                        <a:t>Иностранный язык (40) или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</a:rPr>
                        <a:t>Информатика и ИКТ (42)</a:t>
                      </a:r>
                      <a:endParaRPr lang="ru-RU" sz="1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41" marB="457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2847"/>
            <a:ext cx="2088232" cy="1028743"/>
          </a:xfrm>
          <a:prstGeom prst="rect">
            <a:avLst/>
          </a:prstGeom>
          <a:solidFill>
            <a:srgbClr val="2773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Информация о приеме  2021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32340" y="294680"/>
            <a:ext cx="6153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Гуманитарный институт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328338"/>
              </p:ext>
            </p:extLst>
          </p:nvPr>
        </p:nvGraphicFramePr>
        <p:xfrm>
          <a:off x="107504" y="1275606"/>
          <a:ext cx="8784976" cy="3175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7667"/>
                <a:gridCol w="1776896"/>
                <a:gridCol w="1482264"/>
                <a:gridCol w="1482264"/>
                <a:gridCol w="2325885"/>
              </a:tblGrid>
              <a:tr h="62156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подготовки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Профили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Отделение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Кол-во бюджетных мест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Перечень вступительных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испытаний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</a:tr>
              <a:tr h="62156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Педагогическое образование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Иностранный язык. Иностранный язык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  <a:p>
                      <a:pPr algn="ctr"/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Русский язык (40)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Иностранный язык (английский, немецкий, французский) (40)</a:t>
                      </a:r>
                    </a:p>
                  </a:txBody>
                  <a:tcPr marL="91447" marR="91447" marT="45741" marB="45741"/>
                </a:tc>
              </a:tr>
              <a:tr h="621569">
                <a:tc rowSpan="2"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Педагогическое образование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Русский язык и литература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очное</a:t>
                      </a:r>
                    </a:p>
                  </a:txBody>
                  <a:tcPr marL="91447" marR="91447" marT="45741" marB="4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47" marR="91447" marT="45741" marB="4574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Русский язык (40)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Обществознание (44)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Литература (40)</a:t>
                      </a:r>
                    </a:p>
                  </a:txBody>
                  <a:tcPr marL="91447" marR="91447" marT="45741" marB="45741" anchor="ctr"/>
                </a:tc>
              </a:tr>
              <a:tr h="621569">
                <a:tc v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заочное</a:t>
                      </a:r>
                    </a:p>
                  </a:txBody>
                  <a:tcPr marL="91447" marR="91447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47" marR="91447" marT="45741" marB="4574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41" marB="4574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8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1117</Words>
  <Application>Microsoft Office PowerPoint</Application>
  <PresentationFormat>Экран (16:9)</PresentationFormat>
  <Paragraphs>364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отряд проводников «МОНОЛИТ»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user</cp:lastModifiedBy>
  <cp:revision>49</cp:revision>
  <dcterms:created xsi:type="dcterms:W3CDTF">2020-12-10T17:39:30Z</dcterms:created>
  <dcterms:modified xsi:type="dcterms:W3CDTF">2021-02-05T06:52:09Z</dcterms:modified>
</cp:coreProperties>
</file>